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82" r:id="rId3"/>
    <p:sldId id="293" r:id="rId4"/>
    <p:sldId id="286" r:id="rId5"/>
    <p:sldId id="294" r:id="rId6"/>
    <p:sldId id="295" r:id="rId7"/>
    <p:sldId id="287" r:id="rId8"/>
    <p:sldId id="288" r:id="rId9"/>
    <p:sldId id="290" r:id="rId10"/>
    <p:sldId id="291" r:id="rId11"/>
    <p:sldId id="310" r:id="rId12"/>
    <p:sldId id="311" r:id="rId13"/>
    <p:sldId id="296" r:id="rId14"/>
    <p:sldId id="297" r:id="rId15"/>
    <p:sldId id="298" r:id="rId16"/>
    <p:sldId id="299" r:id="rId17"/>
    <p:sldId id="300" r:id="rId18"/>
    <p:sldId id="303" r:id="rId19"/>
    <p:sldId id="304" r:id="rId20"/>
    <p:sldId id="302" r:id="rId21"/>
    <p:sldId id="305" r:id="rId22"/>
    <p:sldId id="306" r:id="rId23"/>
    <p:sldId id="308" r:id="rId24"/>
    <p:sldId id="307"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5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7845AD5-8FF2-4651-9D0B-5678106C2405}" type="datetimeFigureOut">
              <a:rPr lang="en-GB" smtClean="0"/>
              <a:pPr/>
              <a:t>30/05/2024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2E6D13-150B-4EE0-A201-4007C44F8DE4}"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845AD5-8FF2-4651-9D0B-5678106C2405}" type="datetimeFigureOut">
              <a:rPr lang="en-GB" smtClean="0"/>
              <a:pPr/>
              <a:t>30/05/2024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2E6D13-150B-4EE0-A201-4007C44F8DE4}"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a:t>Psychology of sport and exercise</a:t>
            </a:r>
            <a:endParaRPr lang="en-GB" sz="4000" dirty="0"/>
          </a:p>
        </p:txBody>
      </p:sp>
      <p:sp>
        <p:nvSpPr>
          <p:cNvPr id="3" name="Subtitle 2"/>
          <p:cNvSpPr>
            <a:spLocks noGrp="1"/>
          </p:cNvSpPr>
          <p:nvPr>
            <p:ph type="subTitle" idx="1"/>
          </p:nvPr>
        </p:nvSpPr>
        <p:spPr>
          <a:xfrm>
            <a:off x="2952328" y="5681464"/>
            <a:ext cx="6084168" cy="843880"/>
          </a:xfrm>
        </p:spPr>
        <p:txBody>
          <a:bodyPr>
            <a:normAutofit/>
          </a:bodyPr>
          <a:lstStyle/>
          <a:p>
            <a:pPr algn="r"/>
            <a:r>
              <a:rPr lang="sr-Latn-RS" sz="2800" dirty="0">
                <a:solidFill>
                  <a:schemeClr val="tx1"/>
                </a:solidFill>
              </a:rPr>
              <a:t>Prof. Dragica Selakovic</a:t>
            </a:r>
            <a:endParaRPr lang="en-GB" sz="2800" dirty="0">
              <a:solidFill>
                <a:schemeClr val="tx1"/>
              </a:solidFill>
            </a:endParaRPr>
          </a:p>
        </p:txBody>
      </p:sp>
      <p:sp>
        <p:nvSpPr>
          <p:cNvPr id="4" name="Rectangle 3"/>
          <p:cNvSpPr/>
          <p:nvPr/>
        </p:nvSpPr>
        <p:spPr>
          <a:xfrm>
            <a:off x="0" y="188640"/>
            <a:ext cx="8964488" cy="1015663"/>
          </a:xfrm>
          <a:prstGeom prst="rect">
            <a:avLst/>
          </a:prstGeom>
        </p:spPr>
        <p:txBody>
          <a:bodyPr wrap="square">
            <a:spAutoFit/>
          </a:bodyPr>
          <a:lstStyle/>
          <a:p>
            <a:pPr algn="ctr"/>
            <a:r>
              <a:rPr lang="sr-Latn-RS" sz="2000" dirty="0"/>
              <a:t>Faculty of Medical Scences</a:t>
            </a:r>
            <a:endParaRPr lang="sr-Cyrl-RS" sz="2000" dirty="0"/>
          </a:p>
          <a:p>
            <a:pPr algn="ctr"/>
            <a:r>
              <a:rPr lang="sr-Latn-RS" sz="2000" dirty="0"/>
              <a:t>Univeristy of Kragujevac</a:t>
            </a:r>
            <a:endParaRPr lang="sr-Cyrl-RS" sz="2000" dirty="0"/>
          </a:p>
          <a:p>
            <a:pPr algn="ctr"/>
            <a:r>
              <a:rPr lang="sr-Latn-RS" sz="2000" dirty="0"/>
              <a:t>Integrated Academic Studies of Medicine</a:t>
            </a:r>
            <a:endParaRPr lang="en-US"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5280D4-71C9-F6B1-A0F3-E1DE779E0760}"/>
              </a:ext>
            </a:extLst>
          </p:cNvPr>
          <p:cNvSpPr>
            <a:spLocks noGrp="1"/>
          </p:cNvSpPr>
          <p:nvPr>
            <p:ph idx="1"/>
          </p:nvPr>
        </p:nvSpPr>
        <p:spPr>
          <a:xfrm>
            <a:off x="3805" y="130324"/>
            <a:ext cx="6368396" cy="6597352"/>
          </a:xfrm>
        </p:spPr>
        <p:txBody>
          <a:bodyPr>
            <a:normAutofit fontScale="92500" lnSpcReduction="20000"/>
          </a:bodyPr>
          <a:lstStyle/>
          <a:p>
            <a:r>
              <a:rPr lang="en-US" sz="2800" b="1" dirty="0"/>
              <a:t>Confidence</a:t>
            </a:r>
            <a:r>
              <a:rPr lang="en-US" sz="2800" dirty="0"/>
              <a:t>, or “the belief that one has the internal resources, particularly abilities, to achieve success”, is usually correlated positively with peak athletic performance. </a:t>
            </a:r>
          </a:p>
          <a:p>
            <a:r>
              <a:rPr lang="en-US" sz="2800" dirty="0"/>
              <a:t>Not surprisingly, many elite athletes regard self-belief as the cornerstone of mental toughness. </a:t>
            </a:r>
          </a:p>
          <a:p>
            <a:r>
              <a:rPr lang="en-US" sz="2800" dirty="0"/>
              <a:t>Conversely, at a practical level, an apparent lack of confidence is one of the problems most commonly reported by athletes to sport psychologists</a:t>
            </a:r>
          </a:p>
          <a:p>
            <a:r>
              <a:rPr lang="en-US" sz="2800" dirty="0"/>
              <a:t>At first glance, the fragility of confidence, even in successful athletes, may seem surprising.</a:t>
            </a:r>
          </a:p>
          <a:p>
            <a:r>
              <a:rPr lang="en-US" sz="2800" dirty="0"/>
              <a:t>And because confidence is largely belief-based rather than fact-based, it requires constant replenishment</a:t>
            </a:r>
          </a:p>
          <a:p>
            <a:r>
              <a:rPr lang="en-US" sz="2800" dirty="0"/>
              <a:t>Self-confidence is a vital yet fragile ingredient of athletic success</a:t>
            </a:r>
          </a:p>
        </p:txBody>
      </p:sp>
      <p:pic>
        <p:nvPicPr>
          <p:cNvPr id="6" name="Picture 5">
            <a:extLst>
              <a:ext uri="{FF2B5EF4-FFF2-40B4-BE49-F238E27FC236}">
                <a16:creationId xmlns:a16="http://schemas.microsoft.com/office/drawing/2014/main" id="{6663FC9D-CB28-E86B-4BA6-03EA674D23B6}"/>
              </a:ext>
            </a:extLst>
          </p:cNvPr>
          <p:cNvPicPr>
            <a:picLocks noChangeAspect="1"/>
          </p:cNvPicPr>
          <p:nvPr/>
        </p:nvPicPr>
        <p:blipFill>
          <a:blip r:embed="rId2"/>
          <a:stretch>
            <a:fillRect/>
          </a:stretch>
        </p:blipFill>
        <p:spPr>
          <a:xfrm>
            <a:off x="6372201" y="764704"/>
            <a:ext cx="2583556" cy="2240511"/>
          </a:xfrm>
          <a:prstGeom prst="rect">
            <a:avLst/>
          </a:prstGeom>
        </p:spPr>
      </p:pic>
      <p:pic>
        <p:nvPicPr>
          <p:cNvPr id="8" name="Picture 7">
            <a:extLst>
              <a:ext uri="{FF2B5EF4-FFF2-40B4-BE49-F238E27FC236}">
                <a16:creationId xmlns:a16="http://schemas.microsoft.com/office/drawing/2014/main" id="{37E5270E-FE43-534E-523A-B0E52B7190C9}"/>
              </a:ext>
            </a:extLst>
          </p:cNvPr>
          <p:cNvPicPr>
            <a:picLocks noChangeAspect="1"/>
          </p:cNvPicPr>
          <p:nvPr/>
        </p:nvPicPr>
        <p:blipFill>
          <a:blip r:embed="rId3"/>
          <a:stretch>
            <a:fillRect/>
          </a:stretch>
        </p:blipFill>
        <p:spPr>
          <a:xfrm>
            <a:off x="6137790" y="4867275"/>
            <a:ext cx="3002405" cy="1990725"/>
          </a:xfrm>
          <a:prstGeom prst="rect">
            <a:avLst/>
          </a:prstGeom>
        </p:spPr>
      </p:pic>
    </p:spTree>
    <p:extLst>
      <p:ext uri="{BB962C8B-B14F-4D97-AF65-F5344CB8AC3E}">
        <p14:creationId xmlns:p14="http://schemas.microsoft.com/office/powerpoint/2010/main" val="3377999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ECDD60-91FC-0A0B-3C61-B2D7870239F8}"/>
              </a:ext>
            </a:extLst>
          </p:cNvPr>
          <p:cNvSpPr>
            <a:spLocks noGrp="1"/>
          </p:cNvSpPr>
          <p:nvPr>
            <p:ph idx="1"/>
          </p:nvPr>
        </p:nvSpPr>
        <p:spPr>
          <a:xfrm>
            <a:off x="-6214" y="620688"/>
            <a:ext cx="9150214" cy="6237312"/>
          </a:xfrm>
        </p:spPr>
        <p:txBody>
          <a:bodyPr>
            <a:noAutofit/>
          </a:bodyPr>
          <a:lstStyle/>
          <a:p>
            <a:r>
              <a:rPr lang="en-US" sz="2600" dirty="0"/>
              <a:t>“</a:t>
            </a:r>
            <a:r>
              <a:rPr lang="en-US" sz="2600" b="1" dirty="0"/>
              <a:t>Mental toughness</a:t>
            </a:r>
            <a:r>
              <a:rPr lang="en-US" sz="2600" dirty="0"/>
              <a:t>” – a synonym for determination, resilience and/or an exceptional immunity to pressure situations</a:t>
            </a:r>
          </a:p>
          <a:p>
            <a:r>
              <a:rPr lang="en-US" sz="2600" b="1" dirty="0"/>
              <a:t>4Cs model </a:t>
            </a:r>
            <a:r>
              <a:rPr lang="en-US" sz="2600" dirty="0"/>
              <a:t>consists of four key components of mental toughness:</a:t>
            </a:r>
          </a:p>
          <a:p>
            <a:pPr>
              <a:buFont typeface="Wingdings" panose="05000000000000000000" pitchFamily="2" charset="2"/>
              <a:buChar char="ü"/>
            </a:pPr>
            <a:r>
              <a:rPr lang="en-US" sz="2600" b="1" dirty="0"/>
              <a:t>control</a:t>
            </a:r>
            <a:r>
              <a:rPr lang="en-US" sz="2600" dirty="0"/>
              <a:t> or the capacity to feel and act as if one could exert an influence in the situation in question</a:t>
            </a:r>
          </a:p>
          <a:p>
            <a:pPr>
              <a:buFont typeface="Wingdings" panose="05000000000000000000" pitchFamily="2" charset="2"/>
              <a:buChar char="ü"/>
            </a:pPr>
            <a:r>
              <a:rPr lang="en-US" sz="2600" b="1" dirty="0"/>
              <a:t>challenge</a:t>
            </a:r>
            <a:r>
              <a:rPr lang="en-US" sz="2600" dirty="0"/>
              <a:t>, which refers to the habit of perceiving potentially stressful situations as positive opportunities rather than as threats</a:t>
            </a:r>
          </a:p>
          <a:p>
            <a:pPr>
              <a:buFont typeface="Wingdings" panose="05000000000000000000" pitchFamily="2" charset="2"/>
              <a:buChar char="ü"/>
            </a:pPr>
            <a:r>
              <a:rPr lang="en-US" sz="2600" b="1" dirty="0"/>
              <a:t>commitment</a:t>
            </a:r>
            <a:r>
              <a:rPr lang="en-US" sz="2600" dirty="0"/>
              <a:t> or stickability </a:t>
            </a:r>
          </a:p>
          <a:p>
            <a:pPr>
              <a:buFont typeface="Wingdings" panose="05000000000000000000" pitchFamily="2" charset="2"/>
              <a:buChar char="ü"/>
            </a:pPr>
            <a:r>
              <a:rPr lang="en-US" sz="2600" b="1" dirty="0"/>
              <a:t>confidence</a:t>
            </a:r>
            <a:r>
              <a:rPr lang="en-US" sz="2600" dirty="0"/>
              <a:t> was defined as a component of mental toughness that designates a strong belief in one’s ability to complete a task successfully</a:t>
            </a:r>
          </a:p>
          <a:p>
            <a:endParaRPr lang="en-US" sz="2600" dirty="0"/>
          </a:p>
        </p:txBody>
      </p:sp>
    </p:spTree>
    <p:extLst>
      <p:ext uri="{BB962C8B-B14F-4D97-AF65-F5344CB8AC3E}">
        <p14:creationId xmlns:p14="http://schemas.microsoft.com/office/powerpoint/2010/main" val="1829166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0C8AE0-36FB-27EC-9D4D-9D4FC51DD62F}"/>
              </a:ext>
            </a:extLst>
          </p:cNvPr>
          <p:cNvPicPr>
            <a:picLocks noChangeAspect="1"/>
          </p:cNvPicPr>
          <p:nvPr/>
        </p:nvPicPr>
        <p:blipFill>
          <a:blip r:embed="rId2"/>
          <a:stretch>
            <a:fillRect/>
          </a:stretch>
        </p:blipFill>
        <p:spPr>
          <a:xfrm>
            <a:off x="152044" y="224644"/>
            <a:ext cx="8839911" cy="6408712"/>
          </a:xfrm>
          <a:prstGeom prst="rect">
            <a:avLst/>
          </a:prstGeom>
        </p:spPr>
      </p:pic>
    </p:spTree>
    <p:extLst>
      <p:ext uri="{BB962C8B-B14F-4D97-AF65-F5344CB8AC3E}">
        <p14:creationId xmlns:p14="http://schemas.microsoft.com/office/powerpoint/2010/main" val="4006876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6C553D-75B3-98D2-9538-F6670A08C4DA}"/>
              </a:ext>
            </a:extLst>
          </p:cNvPr>
          <p:cNvSpPr>
            <a:spLocks noGrp="1"/>
          </p:cNvSpPr>
          <p:nvPr>
            <p:ph idx="1"/>
          </p:nvPr>
        </p:nvSpPr>
        <p:spPr>
          <a:xfrm>
            <a:off x="0" y="28174"/>
            <a:ext cx="5631156" cy="6829825"/>
          </a:xfrm>
        </p:spPr>
        <p:txBody>
          <a:bodyPr>
            <a:normAutofit lnSpcReduction="10000"/>
          </a:bodyPr>
          <a:lstStyle/>
          <a:p>
            <a:r>
              <a:rPr lang="en-US" sz="2800" b="1" dirty="0"/>
              <a:t>Metacognition</a:t>
            </a:r>
            <a:r>
              <a:rPr lang="en-US" sz="2800" dirty="0"/>
              <a:t>, includes metacognitive experiences that are more automatic feelings and judgments, and metacognitive skills that relate to more intentional planning, monitoring, and reviewing of task execution. </a:t>
            </a:r>
          </a:p>
          <a:p>
            <a:r>
              <a:rPr lang="en-US" sz="2800" dirty="0"/>
              <a:t>These concepts at the interface between biopsychological descriptors and psychological skills (e.g., injury awareness) seem to be important in explaining how certain biopsychological descriptors (e.g., pain) trigger the use of psychological skills (e.g., exercise intensity control).</a:t>
            </a:r>
          </a:p>
          <a:p>
            <a:endParaRPr lang="en-US" sz="2800" dirty="0"/>
          </a:p>
        </p:txBody>
      </p:sp>
      <p:pic>
        <p:nvPicPr>
          <p:cNvPr id="6" name="Picture 5">
            <a:extLst>
              <a:ext uri="{FF2B5EF4-FFF2-40B4-BE49-F238E27FC236}">
                <a16:creationId xmlns:a16="http://schemas.microsoft.com/office/drawing/2014/main" id="{3B8A11D8-6C72-F177-CAF9-3821EED80989}"/>
              </a:ext>
            </a:extLst>
          </p:cNvPr>
          <p:cNvPicPr>
            <a:picLocks noChangeAspect="1"/>
          </p:cNvPicPr>
          <p:nvPr/>
        </p:nvPicPr>
        <p:blipFill>
          <a:blip r:embed="rId2"/>
          <a:stretch>
            <a:fillRect/>
          </a:stretch>
        </p:blipFill>
        <p:spPr>
          <a:xfrm>
            <a:off x="5642992" y="46826"/>
            <a:ext cx="3501008" cy="3501008"/>
          </a:xfrm>
          <a:prstGeom prst="rect">
            <a:avLst/>
          </a:prstGeom>
        </p:spPr>
      </p:pic>
      <p:pic>
        <p:nvPicPr>
          <p:cNvPr id="7" name="Picture 6">
            <a:extLst>
              <a:ext uri="{FF2B5EF4-FFF2-40B4-BE49-F238E27FC236}">
                <a16:creationId xmlns:a16="http://schemas.microsoft.com/office/drawing/2014/main" id="{E63755E2-5705-F4F0-4278-26469705DCF7}"/>
              </a:ext>
            </a:extLst>
          </p:cNvPr>
          <p:cNvPicPr>
            <a:picLocks noChangeAspect="1"/>
          </p:cNvPicPr>
          <p:nvPr/>
        </p:nvPicPr>
        <p:blipFill>
          <a:blip r:embed="rId3"/>
          <a:stretch>
            <a:fillRect/>
          </a:stretch>
        </p:blipFill>
        <p:spPr>
          <a:xfrm>
            <a:off x="5683780" y="3648075"/>
            <a:ext cx="3409950" cy="3209925"/>
          </a:xfrm>
          <a:prstGeom prst="rect">
            <a:avLst/>
          </a:prstGeom>
        </p:spPr>
      </p:pic>
    </p:spTree>
    <p:extLst>
      <p:ext uri="{BB962C8B-B14F-4D97-AF65-F5344CB8AC3E}">
        <p14:creationId xmlns:p14="http://schemas.microsoft.com/office/powerpoint/2010/main" val="131102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80F205-932C-C034-1120-60FD1AACEC8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0CF8826-69A0-CBB0-AC4E-92C75E9A61B7}"/>
              </a:ext>
            </a:extLst>
          </p:cNvPr>
          <p:cNvPicPr>
            <a:picLocks noChangeAspect="1"/>
          </p:cNvPicPr>
          <p:nvPr/>
        </p:nvPicPr>
        <p:blipFill>
          <a:blip r:embed="rId2"/>
          <a:stretch>
            <a:fillRect/>
          </a:stretch>
        </p:blipFill>
        <p:spPr>
          <a:xfrm>
            <a:off x="216024" y="520343"/>
            <a:ext cx="8927976" cy="5817313"/>
          </a:xfrm>
          <a:prstGeom prst="rect">
            <a:avLst/>
          </a:prstGeom>
        </p:spPr>
      </p:pic>
    </p:spTree>
    <p:extLst>
      <p:ext uri="{BB962C8B-B14F-4D97-AF65-F5344CB8AC3E}">
        <p14:creationId xmlns:p14="http://schemas.microsoft.com/office/powerpoint/2010/main" val="1542963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4F583-7EAC-BDD5-864E-EB03C537BBE8}"/>
              </a:ext>
            </a:extLst>
          </p:cNvPr>
          <p:cNvSpPr>
            <a:spLocks noGrp="1"/>
          </p:cNvSpPr>
          <p:nvPr>
            <p:ph type="title"/>
          </p:nvPr>
        </p:nvSpPr>
        <p:spPr>
          <a:xfrm>
            <a:off x="-180528" y="0"/>
            <a:ext cx="9324528" cy="1143000"/>
          </a:xfrm>
        </p:spPr>
        <p:txBody>
          <a:bodyPr>
            <a:noAutofit/>
          </a:bodyPr>
          <a:lstStyle/>
          <a:p>
            <a:r>
              <a:rPr lang="en-US" sz="2800" dirty="0"/>
              <a:t>Therapeutic Interventions: Sports Practices in Clinical Settings</a:t>
            </a:r>
          </a:p>
        </p:txBody>
      </p:sp>
      <p:sp>
        <p:nvSpPr>
          <p:cNvPr id="3" name="Content Placeholder 2">
            <a:extLst>
              <a:ext uri="{FF2B5EF4-FFF2-40B4-BE49-F238E27FC236}">
                <a16:creationId xmlns:a16="http://schemas.microsoft.com/office/drawing/2014/main" id="{AC60CB58-7DD2-12AF-E013-82080C4A89A0}"/>
              </a:ext>
            </a:extLst>
          </p:cNvPr>
          <p:cNvSpPr>
            <a:spLocks noGrp="1"/>
          </p:cNvSpPr>
          <p:nvPr>
            <p:ph idx="1"/>
          </p:nvPr>
        </p:nvSpPr>
        <p:spPr>
          <a:xfrm>
            <a:off x="0" y="1052736"/>
            <a:ext cx="9114224" cy="5805264"/>
          </a:xfrm>
        </p:spPr>
        <p:txBody>
          <a:bodyPr>
            <a:normAutofit lnSpcReduction="10000"/>
          </a:bodyPr>
          <a:lstStyle/>
          <a:p>
            <a:r>
              <a:rPr lang="en-US" sz="2800" dirty="0"/>
              <a:t>The utilization of sports practices as therapeutic interventions in clinical settings has garnered significant attention in the realm of mental health treatment. </a:t>
            </a:r>
          </a:p>
          <a:p>
            <a:r>
              <a:rPr lang="en-US" sz="2800" dirty="0"/>
              <a:t>This integration of sports-based activities offers a unique and often effective approach to addressing various psychological conditions</a:t>
            </a:r>
          </a:p>
          <a:p>
            <a:r>
              <a:rPr lang="en-US" sz="2800" dirty="0"/>
              <a:t>Regular engagement in sports has been associated with reduced symptoms of anxiety and depression, enhanced mood, and improved self-esteem</a:t>
            </a:r>
          </a:p>
          <a:p>
            <a:r>
              <a:rPr lang="en-US" sz="2800" dirty="0"/>
              <a:t>The structure and social aspects of sports provide additional therapeutic benefits, including improved social skills, an increased sense of community, and better coping strategies for stress and adversity</a:t>
            </a:r>
          </a:p>
        </p:txBody>
      </p:sp>
    </p:spTree>
    <p:extLst>
      <p:ext uri="{BB962C8B-B14F-4D97-AF65-F5344CB8AC3E}">
        <p14:creationId xmlns:p14="http://schemas.microsoft.com/office/powerpoint/2010/main" val="4025591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48923-3349-3F16-7CA6-3A2119F5EC3E}"/>
              </a:ext>
            </a:extLst>
          </p:cNvPr>
          <p:cNvSpPr>
            <a:spLocks noGrp="1"/>
          </p:cNvSpPr>
          <p:nvPr>
            <p:ph type="title"/>
          </p:nvPr>
        </p:nvSpPr>
        <p:spPr>
          <a:xfrm>
            <a:off x="0" y="-171400"/>
            <a:ext cx="9144000" cy="1143000"/>
          </a:xfrm>
        </p:spPr>
        <p:txBody>
          <a:bodyPr>
            <a:noAutofit/>
          </a:bodyPr>
          <a:lstStyle/>
          <a:p>
            <a:r>
              <a:rPr lang="en-US" sz="3200" dirty="0"/>
              <a:t>Sports Therapy in Treating Mental Health Disorders</a:t>
            </a:r>
          </a:p>
        </p:txBody>
      </p:sp>
      <p:sp>
        <p:nvSpPr>
          <p:cNvPr id="3" name="Content Placeholder 2">
            <a:extLst>
              <a:ext uri="{FF2B5EF4-FFF2-40B4-BE49-F238E27FC236}">
                <a16:creationId xmlns:a16="http://schemas.microsoft.com/office/drawing/2014/main" id="{430DF1C8-ACF0-63B4-0091-14021030FC86}"/>
              </a:ext>
            </a:extLst>
          </p:cNvPr>
          <p:cNvSpPr>
            <a:spLocks noGrp="1"/>
          </p:cNvSpPr>
          <p:nvPr>
            <p:ph idx="1"/>
          </p:nvPr>
        </p:nvSpPr>
        <p:spPr>
          <a:xfrm>
            <a:off x="0" y="971600"/>
            <a:ext cx="9144000" cy="5697760"/>
          </a:xfrm>
        </p:spPr>
        <p:txBody>
          <a:bodyPr>
            <a:noAutofit/>
          </a:bodyPr>
          <a:lstStyle/>
          <a:p>
            <a:r>
              <a:rPr lang="en-US" sz="2800" dirty="0"/>
              <a:t>Sports therapy has emerged as a crucial intervention in the treatment of various mental health disorders. This approach is particularly effective for some of the most prevalent mental health issues today.</a:t>
            </a:r>
          </a:p>
          <a:p>
            <a:r>
              <a:rPr lang="en-US" sz="2800" dirty="0"/>
              <a:t>The following mental health disorders represent some of the most common and impactful conditions affecting populations worldwide:</a:t>
            </a:r>
          </a:p>
          <a:p>
            <a:pPr>
              <a:buFontTx/>
              <a:buChar char="-"/>
            </a:pPr>
            <a:r>
              <a:rPr lang="en-US" sz="2800" dirty="0"/>
              <a:t>Major depressive disorder (MDD)</a:t>
            </a:r>
          </a:p>
          <a:p>
            <a:pPr>
              <a:buFontTx/>
              <a:buChar char="-"/>
            </a:pPr>
            <a:r>
              <a:rPr lang="en-US" sz="2800" dirty="0"/>
              <a:t>Anxiety disorders</a:t>
            </a:r>
          </a:p>
          <a:p>
            <a:pPr>
              <a:buFontTx/>
              <a:buChar char="-"/>
            </a:pPr>
            <a:r>
              <a:rPr lang="en-US" sz="2800" dirty="0"/>
              <a:t>Post-traumatic stress disorder (PTSD)</a:t>
            </a:r>
          </a:p>
          <a:p>
            <a:pPr>
              <a:buFontTx/>
              <a:buChar char="-"/>
            </a:pPr>
            <a:r>
              <a:rPr lang="en-US" sz="2800" dirty="0"/>
              <a:t>Attention deficit hyperactivity disorder (ADHD)</a:t>
            </a:r>
          </a:p>
          <a:p>
            <a:pPr>
              <a:buFontTx/>
              <a:buChar char="-"/>
            </a:pPr>
            <a:r>
              <a:rPr lang="en-US" sz="2800" dirty="0"/>
              <a:t>Bipolar disorder </a:t>
            </a:r>
          </a:p>
        </p:txBody>
      </p:sp>
    </p:spTree>
    <p:extLst>
      <p:ext uri="{BB962C8B-B14F-4D97-AF65-F5344CB8AC3E}">
        <p14:creationId xmlns:p14="http://schemas.microsoft.com/office/powerpoint/2010/main" val="272222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751995-5DD2-F824-F4D5-FC7AF061CF30}"/>
              </a:ext>
            </a:extLst>
          </p:cNvPr>
          <p:cNvSpPr>
            <a:spLocks noGrp="1"/>
          </p:cNvSpPr>
          <p:nvPr>
            <p:ph idx="1"/>
          </p:nvPr>
        </p:nvSpPr>
        <p:spPr>
          <a:xfrm>
            <a:off x="-54260" y="0"/>
            <a:ext cx="9252520" cy="5112568"/>
          </a:xfrm>
        </p:spPr>
        <p:txBody>
          <a:bodyPr>
            <a:noAutofit/>
          </a:bodyPr>
          <a:lstStyle/>
          <a:p>
            <a:r>
              <a:rPr lang="en-US" sz="2800" b="1" i="0" dirty="0">
                <a:solidFill>
                  <a:srgbClr val="222222"/>
                </a:solidFill>
                <a:effectLst/>
                <a:highlight>
                  <a:srgbClr val="FFFFFF"/>
                </a:highlight>
              </a:rPr>
              <a:t>Mindfulness</a:t>
            </a:r>
            <a:r>
              <a:rPr lang="en-US" sz="2800" b="0" i="0" dirty="0">
                <a:solidFill>
                  <a:srgbClr val="222222"/>
                </a:solidFill>
                <a:effectLst/>
                <a:highlight>
                  <a:srgbClr val="FFFFFF"/>
                </a:highlight>
              </a:rPr>
              <a:t> – a meditation technique (based on vipassana meditation) “intentionally paying attention to the present moment”</a:t>
            </a:r>
          </a:p>
          <a:p>
            <a:r>
              <a:rPr lang="en-US" sz="2800" dirty="0"/>
              <a:t>For the athlete to achieve this attitude of mindfulness, identified a number of domains that need to be learned: </a:t>
            </a:r>
          </a:p>
          <a:p>
            <a:pPr>
              <a:buFont typeface="Wingdings" panose="05000000000000000000" pitchFamily="2" charset="2"/>
              <a:buChar char="ü"/>
            </a:pPr>
            <a:r>
              <a:rPr lang="en-US" sz="2800" dirty="0"/>
              <a:t>non-judgement</a:t>
            </a:r>
          </a:p>
          <a:p>
            <a:pPr>
              <a:buFont typeface="Wingdings" panose="05000000000000000000" pitchFamily="2" charset="2"/>
              <a:buChar char="ü"/>
            </a:pPr>
            <a:r>
              <a:rPr lang="en-US" sz="2800" dirty="0"/>
              <a:t>patience</a:t>
            </a:r>
          </a:p>
          <a:p>
            <a:pPr>
              <a:buFont typeface="Wingdings" panose="05000000000000000000" pitchFamily="2" charset="2"/>
              <a:buChar char="ü"/>
            </a:pPr>
            <a:r>
              <a:rPr lang="en-US" sz="2800" dirty="0"/>
              <a:t>beginner’s mind</a:t>
            </a:r>
          </a:p>
          <a:p>
            <a:pPr>
              <a:buFont typeface="Wingdings" panose="05000000000000000000" pitchFamily="2" charset="2"/>
              <a:buChar char="ü"/>
            </a:pPr>
            <a:r>
              <a:rPr lang="en-US" sz="2800" dirty="0"/>
              <a:t>not seeking to do</a:t>
            </a:r>
          </a:p>
          <a:p>
            <a:pPr>
              <a:buFont typeface="Wingdings" panose="05000000000000000000" pitchFamily="2" charset="2"/>
              <a:buChar char="ü"/>
            </a:pPr>
            <a:r>
              <a:rPr lang="en-US" sz="2800" dirty="0"/>
              <a:t>trust</a:t>
            </a:r>
          </a:p>
          <a:p>
            <a:pPr>
              <a:buFont typeface="Wingdings" panose="05000000000000000000" pitchFamily="2" charset="2"/>
              <a:buChar char="ü"/>
            </a:pPr>
            <a:r>
              <a:rPr lang="en-US" sz="2800" dirty="0"/>
              <a:t>letting go/giving in</a:t>
            </a:r>
          </a:p>
          <a:p>
            <a:pPr>
              <a:buFont typeface="Wingdings" panose="05000000000000000000" pitchFamily="2" charset="2"/>
              <a:buChar char="ü"/>
            </a:pPr>
            <a:r>
              <a:rPr lang="en-US" sz="2800" dirty="0"/>
              <a:t>acceptance</a:t>
            </a:r>
          </a:p>
          <a:p>
            <a:r>
              <a:rPr lang="en-US" sz="2800" dirty="0"/>
              <a:t>All of these are acquired with practice and improved with continued training</a:t>
            </a:r>
          </a:p>
        </p:txBody>
      </p:sp>
      <p:pic>
        <p:nvPicPr>
          <p:cNvPr id="6" name="Picture 5">
            <a:extLst>
              <a:ext uri="{FF2B5EF4-FFF2-40B4-BE49-F238E27FC236}">
                <a16:creationId xmlns:a16="http://schemas.microsoft.com/office/drawing/2014/main" id="{1BF9651F-0D8E-52E9-B080-1645AEE8446F}"/>
              </a:ext>
            </a:extLst>
          </p:cNvPr>
          <p:cNvPicPr>
            <a:picLocks noChangeAspect="1"/>
          </p:cNvPicPr>
          <p:nvPr/>
        </p:nvPicPr>
        <p:blipFill>
          <a:blip r:embed="rId2"/>
          <a:stretch>
            <a:fillRect/>
          </a:stretch>
        </p:blipFill>
        <p:spPr>
          <a:xfrm>
            <a:off x="3995936" y="2348880"/>
            <a:ext cx="4737497" cy="3293353"/>
          </a:xfrm>
          <a:prstGeom prst="rect">
            <a:avLst/>
          </a:prstGeom>
        </p:spPr>
      </p:pic>
    </p:spTree>
    <p:extLst>
      <p:ext uri="{BB962C8B-B14F-4D97-AF65-F5344CB8AC3E}">
        <p14:creationId xmlns:p14="http://schemas.microsoft.com/office/powerpoint/2010/main" val="3712921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3FAE0-3311-6731-D9CA-AFEF3F0E8222}"/>
              </a:ext>
            </a:extLst>
          </p:cNvPr>
          <p:cNvSpPr>
            <a:spLocks noGrp="1"/>
          </p:cNvSpPr>
          <p:nvPr>
            <p:ph type="title"/>
          </p:nvPr>
        </p:nvSpPr>
        <p:spPr>
          <a:xfrm>
            <a:off x="0" y="-271757"/>
            <a:ext cx="9144000" cy="1143000"/>
          </a:xfrm>
        </p:spPr>
        <p:txBody>
          <a:bodyPr>
            <a:normAutofit/>
          </a:bodyPr>
          <a:lstStyle/>
          <a:p>
            <a:r>
              <a:rPr lang="en-US" sz="3200" dirty="0"/>
              <a:t>Social Dynamics in Sports</a:t>
            </a:r>
          </a:p>
        </p:txBody>
      </p:sp>
      <p:sp>
        <p:nvSpPr>
          <p:cNvPr id="3" name="Content Placeholder 2">
            <a:extLst>
              <a:ext uri="{FF2B5EF4-FFF2-40B4-BE49-F238E27FC236}">
                <a16:creationId xmlns:a16="http://schemas.microsoft.com/office/drawing/2014/main" id="{9F06A2AD-B5F8-5104-2E7F-267F52CF1201}"/>
              </a:ext>
            </a:extLst>
          </p:cNvPr>
          <p:cNvSpPr>
            <a:spLocks noGrp="1"/>
          </p:cNvSpPr>
          <p:nvPr>
            <p:ph idx="1"/>
          </p:nvPr>
        </p:nvSpPr>
        <p:spPr>
          <a:xfrm>
            <a:off x="6431" y="620688"/>
            <a:ext cx="9144000" cy="4525963"/>
          </a:xfrm>
        </p:spPr>
        <p:txBody>
          <a:bodyPr>
            <a:normAutofit/>
          </a:bodyPr>
          <a:lstStyle/>
          <a:p>
            <a:r>
              <a:rPr lang="en-US" sz="2800" dirty="0"/>
              <a:t>the presence of group goals and the promotion of teamwork have a substantial impact on social cohesion</a:t>
            </a:r>
          </a:p>
          <a:p>
            <a:r>
              <a:rPr lang="en-US" sz="2800" dirty="0"/>
              <a:t>communication plays a mediating role in the relationship between teamwork and task cohesion</a:t>
            </a:r>
          </a:p>
          <a:p>
            <a:r>
              <a:rPr lang="en-US" sz="2800" dirty="0"/>
              <a:t>the establishment and reinforcement of a collective identity within a team facilitated the development of a psychologically secure atmosphere</a:t>
            </a:r>
          </a:p>
        </p:txBody>
      </p:sp>
      <p:pic>
        <p:nvPicPr>
          <p:cNvPr id="4" name="Picture 3">
            <a:extLst>
              <a:ext uri="{FF2B5EF4-FFF2-40B4-BE49-F238E27FC236}">
                <a16:creationId xmlns:a16="http://schemas.microsoft.com/office/drawing/2014/main" id="{71ECF021-87B3-F2B7-F198-F6117C1FE12A}"/>
              </a:ext>
            </a:extLst>
          </p:cNvPr>
          <p:cNvPicPr>
            <a:picLocks noChangeAspect="1"/>
          </p:cNvPicPr>
          <p:nvPr/>
        </p:nvPicPr>
        <p:blipFill>
          <a:blip r:embed="rId2"/>
          <a:stretch>
            <a:fillRect/>
          </a:stretch>
        </p:blipFill>
        <p:spPr>
          <a:xfrm>
            <a:off x="2411760" y="3846608"/>
            <a:ext cx="4499992" cy="2984995"/>
          </a:xfrm>
          <a:prstGeom prst="rect">
            <a:avLst/>
          </a:prstGeom>
        </p:spPr>
      </p:pic>
    </p:spTree>
    <p:extLst>
      <p:ext uri="{BB962C8B-B14F-4D97-AF65-F5344CB8AC3E}">
        <p14:creationId xmlns:p14="http://schemas.microsoft.com/office/powerpoint/2010/main" val="3029363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25AF-D892-9014-D796-1E69156CD4F4}"/>
              </a:ext>
            </a:extLst>
          </p:cNvPr>
          <p:cNvSpPr>
            <a:spLocks noGrp="1"/>
          </p:cNvSpPr>
          <p:nvPr>
            <p:ph type="title"/>
          </p:nvPr>
        </p:nvSpPr>
        <p:spPr>
          <a:xfrm>
            <a:off x="0" y="0"/>
            <a:ext cx="9144000" cy="836712"/>
          </a:xfrm>
        </p:spPr>
        <p:txBody>
          <a:bodyPr>
            <a:normAutofit/>
          </a:bodyPr>
          <a:lstStyle/>
          <a:p>
            <a:r>
              <a:rPr lang="en-US" sz="2800" dirty="0"/>
              <a:t>Environmental Influences</a:t>
            </a:r>
          </a:p>
        </p:txBody>
      </p:sp>
      <p:sp>
        <p:nvSpPr>
          <p:cNvPr id="3" name="Content Placeholder 2">
            <a:extLst>
              <a:ext uri="{FF2B5EF4-FFF2-40B4-BE49-F238E27FC236}">
                <a16:creationId xmlns:a16="http://schemas.microsoft.com/office/drawing/2014/main" id="{074F3140-0ECC-D9E2-8046-5AF0596D40DA}"/>
              </a:ext>
            </a:extLst>
          </p:cNvPr>
          <p:cNvSpPr>
            <a:spLocks noGrp="1"/>
          </p:cNvSpPr>
          <p:nvPr>
            <p:ph idx="1"/>
          </p:nvPr>
        </p:nvSpPr>
        <p:spPr>
          <a:xfrm>
            <a:off x="-13356" y="980728"/>
            <a:ext cx="9144000" cy="5691982"/>
          </a:xfrm>
        </p:spPr>
        <p:txBody>
          <a:bodyPr>
            <a:normAutofit fontScale="92500" lnSpcReduction="10000"/>
          </a:bodyPr>
          <a:lstStyle/>
          <a:p>
            <a:r>
              <a:rPr lang="en-US" sz="2800" dirty="0"/>
              <a:t>Natural environments offer convenient and easily accessible venues for physical activity, enticing individuals to engage in outdoor activities due to the distinctive experiences they provide, in contrast to physical activity opportunities in urban or artificial settings. </a:t>
            </a:r>
          </a:p>
          <a:p>
            <a:r>
              <a:rPr lang="en-US" sz="2800" dirty="0"/>
              <a:t>it is known that engaging in physical activity within natural settings has been found to have a good impact on cognitive function, emotional well-being, and the mitigation of psychological stress</a:t>
            </a:r>
          </a:p>
          <a:p>
            <a:r>
              <a:rPr lang="en-US" sz="2800" dirty="0"/>
              <a:t>the natural environment is beneficial for anxiety, anger/hostility, vitality, affect, and positive engagement</a:t>
            </a:r>
          </a:p>
          <a:p>
            <a:r>
              <a:rPr lang="en-US" sz="2800" dirty="0"/>
              <a:t>Outdoor physical activity in natural environments is more beneficial for a variety of psychological outcomes than urban environments</a:t>
            </a:r>
          </a:p>
          <a:p>
            <a:endParaRPr lang="en-US" sz="2800" dirty="0"/>
          </a:p>
        </p:txBody>
      </p:sp>
    </p:spTree>
    <p:extLst>
      <p:ext uri="{BB962C8B-B14F-4D97-AF65-F5344CB8AC3E}">
        <p14:creationId xmlns:p14="http://schemas.microsoft.com/office/powerpoint/2010/main" val="2219271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695" y="332656"/>
            <a:ext cx="9144000" cy="4525963"/>
          </a:xfrm>
        </p:spPr>
        <p:txBody>
          <a:bodyPr>
            <a:noAutofit/>
          </a:bodyPr>
          <a:lstStyle/>
          <a:p>
            <a:pPr fontAlgn="base"/>
            <a:r>
              <a:rPr lang="en-US" sz="2800" dirty="0"/>
              <a:t>Sport and exercise psychology is the scientific study of people and their behaviors in sport and exercise context and the practical application of that knowledge</a:t>
            </a:r>
          </a:p>
          <a:p>
            <a:pPr fontAlgn="base"/>
            <a:r>
              <a:rPr lang="en-US" sz="2800" dirty="0"/>
              <a:t>Sport and exercise psychologist identify principles and guidelines that professionals can use to help adults and children participate in and benefit from sport and exercise activities</a:t>
            </a:r>
          </a:p>
          <a:p>
            <a:pPr fontAlgn="base"/>
            <a:r>
              <a:rPr lang="en-US" sz="2800" dirty="0"/>
              <a:t>They do this by examining the </a:t>
            </a:r>
            <a:r>
              <a:rPr lang="en-US" sz="2800" b="1" dirty="0"/>
              <a:t>ABC</a:t>
            </a:r>
            <a:r>
              <a:rPr lang="en-US" sz="2800" dirty="0"/>
              <a:t>s of psychology</a:t>
            </a:r>
            <a:r>
              <a:rPr lang="sr-Latn-RS" sz="2800" dirty="0"/>
              <a:t>: </a:t>
            </a:r>
            <a:r>
              <a:rPr lang="en-US" sz="2800" b="1" dirty="0"/>
              <a:t>A</a:t>
            </a:r>
            <a:r>
              <a:rPr lang="sr-Latn-RS" sz="2800" dirty="0"/>
              <a:t>ffect (</a:t>
            </a:r>
            <a:r>
              <a:rPr lang="en-US" sz="2800" dirty="0"/>
              <a:t>feelings</a:t>
            </a:r>
            <a:r>
              <a:rPr lang="sr-Latn-RS" sz="2800" dirty="0"/>
              <a:t>), </a:t>
            </a:r>
            <a:r>
              <a:rPr lang="en-US" sz="2800" dirty="0"/>
              <a:t>B</a:t>
            </a:r>
            <a:r>
              <a:rPr lang="sr-Latn-RS" sz="2800" dirty="0"/>
              <a:t>ehavior (</a:t>
            </a:r>
            <a:r>
              <a:rPr lang="en-US" sz="2800" dirty="0"/>
              <a:t>reaction</a:t>
            </a:r>
            <a:r>
              <a:rPr lang="sr-Latn-RS" sz="2800" dirty="0"/>
              <a:t>), and </a:t>
            </a:r>
            <a:r>
              <a:rPr lang="en-US" sz="2800" b="1" dirty="0"/>
              <a:t>C</a:t>
            </a:r>
            <a:r>
              <a:rPr lang="sr-Latn-RS" sz="2800" dirty="0"/>
              <a:t>ognitions (</a:t>
            </a:r>
            <a:r>
              <a:rPr lang="en-US" sz="2800" dirty="0"/>
              <a:t>thoughts</a:t>
            </a:r>
            <a:r>
              <a:rPr lang="sr-Latn-RS" sz="2800" dirty="0"/>
              <a:t>)</a:t>
            </a:r>
            <a:r>
              <a:rPr lang="en-US" sz="2800" dirty="0"/>
              <a:t>  within a dynamic and an ever-changing environment</a:t>
            </a:r>
            <a:endParaRPr lang="en-GB" sz="2800" dirty="0"/>
          </a:p>
        </p:txBody>
      </p:sp>
      <p:pic>
        <p:nvPicPr>
          <p:cNvPr id="2" name="Picture 1">
            <a:extLst>
              <a:ext uri="{FF2B5EF4-FFF2-40B4-BE49-F238E27FC236}">
                <a16:creationId xmlns:a16="http://schemas.microsoft.com/office/drawing/2014/main" id="{80734C4C-66CA-0D0B-4513-33BF41E96763}"/>
              </a:ext>
            </a:extLst>
          </p:cNvPr>
          <p:cNvPicPr>
            <a:picLocks noChangeAspect="1"/>
          </p:cNvPicPr>
          <p:nvPr/>
        </p:nvPicPr>
        <p:blipFill>
          <a:blip r:embed="rId2"/>
          <a:stretch>
            <a:fillRect/>
          </a:stretch>
        </p:blipFill>
        <p:spPr>
          <a:xfrm>
            <a:off x="2915816" y="4872509"/>
            <a:ext cx="2983661" cy="198549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E364B4-1379-2148-2FDF-508538D11927}"/>
              </a:ext>
            </a:extLst>
          </p:cNvPr>
          <p:cNvPicPr>
            <a:picLocks noChangeAspect="1"/>
          </p:cNvPicPr>
          <p:nvPr/>
        </p:nvPicPr>
        <p:blipFill>
          <a:blip r:embed="rId2"/>
          <a:stretch>
            <a:fillRect/>
          </a:stretch>
        </p:blipFill>
        <p:spPr>
          <a:xfrm>
            <a:off x="611560" y="0"/>
            <a:ext cx="8235024" cy="6858000"/>
          </a:xfrm>
          <a:prstGeom prst="rect">
            <a:avLst/>
          </a:prstGeom>
        </p:spPr>
      </p:pic>
    </p:spTree>
    <p:extLst>
      <p:ext uri="{BB962C8B-B14F-4D97-AF65-F5344CB8AC3E}">
        <p14:creationId xmlns:p14="http://schemas.microsoft.com/office/powerpoint/2010/main" val="516407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6A84B-093D-1897-BCB1-12397B4CD7A3}"/>
              </a:ext>
            </a:extLst>
          </p:cNvPr>
          <p:cNvSpPr>
            <a:spLocks noGrp="1"/>
          </p:cNvSpPr>
          <p:nvPr>
            <p:ph type="title"/>
          </p:nvPr>
        </p:nvSpPr>
        <p:spPr>
          <a:xfrm>
            <a:off x="-5473" y="0"/>
            <a:ext cx="9252520" cy="1143000"/>
          </a:xfrm>
        </p:spPr>
        <p:txBody>
          <a:bodyPr>
            <a:normAutofit/>
          </a:bodyPr>
          <a:lstStyle/>
          <a:p>
            <a:r>
              <a:rPr lang="en-US" sz="3200" dirty="0"/>
              <a:t>The Double-Edged Sword: Recognizing and Addressing Exercise Addiction</a:t>
            </a:r>
          </a:p>
        </p:txBody>
      </p:sp>
      <p:sp>
        <p:nvSpPr>
          <p:cNvPr id="3" name="Content Placeholder 2">
            <a:extLst>
              <a:ext uri="{FF2B5EF4-FFF2-40B4-BE49-F238E27FC236}">
                <a16:creationId xmlns:a16="http://schemas.microsoft.com/office/drawing/2014/main" id="{AD445F5F-28D8-2902-68BE-2370CB776B1C}"/>
              </a:ext>
            </a:extLst>
          </p:cNvPr>
          <p:cNvSpPr>
            <a:spLocks noGrp="1"/>
          </p:cNvSpPr>
          <p:nvPr>
            <p:ph idx="1"/>
          </p:nvPr>
        </p:nvSpPr>
        <p:spPr>
          <a:xfrm>
            <a:off x="0" y="1143000"/>
            <a:ext cx="9144000" cy="5715000"/>
          </a:xfrm>
        </p:spPr>
        <p:txBody>
          <a:bodyPr>
            <a:normAutofit/>
          </a:bodyPr>
          <a:lstStyle/>
          <a:p>
            <a:r>
              <a:rPr lang="en-US" sz="2800" b="1" dirty="0"/>
              <a:t>Exercise addiction </a:t>
            </a:r>
            <a:r>
              <a:rPr lang="en-US" sz="2800" dirty="0"/>
              <a:t>– an obsessive compulsion to exercise and the prioritization of exercise above other important activities, raises important questions about the balance between healthy and harmful exercise behaviors</a:t>
            </a:r>
          </a:p>
          <a:p>
            <a:r>
              <a:rPr lang="en-US" sz="2800" dirty="0"/>
              <a:t>often interlinked with various mental health issues (anxiety, depression, eating disorders)</a:t>
            </a:r>
          </a:p>
          <a:p>
            <a:r>
              <a:rPr lang="en-US" sz="2800" dirty="0"/>
              <a:t>associated with certain personality traits, including perfectionism, high self-standards, and a tendency towards obsessive-compulsive behaviors</a:t>
            </a:r>
          </a:p>
          <a:p>
            <a:r>
              <a:rPr lang="en-US" sz="2800" b="0" i="0" dirty="0">
                <a:solidFill>
                  <a:srgbClr val="222222"/>
                </a:solidFill>
                <a:effectLst/>
                <a:highlight>
                  <a:srgbClr val="FFFFFF"/>
                </a:highlight>
              </a:rPr>
              <a:t>multidisciplinary approach is essential for effectively treating exercise addiction and promoting a healthy and balanced lifestyle.</a:t>
            </a:r>
            <a:endParaRPr lang="en-US" sz="2800" dirty="0"/>
          </a:p>
          <a:p>
            <a:endParaRPr lang="en-US" sz="2800" dirty="0"/>
          </a:p>
          <a:p>
            <a:endParaRPr lang="en-US" sz="2800" dirty="0"/>
          </a:p>
        </p:txBody>
      </p:sp>
    </p:spTree>
    <p:extLst>
      <p:ext uri="{BB962C8B-B14F-4D97-AF65-F5344CB8AC3E}">
        <p14:creationId xmlns:p14="http://schemas.microsoft.com/office/powerpoint/2010/main" val="3244549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05FA1F-1594-5C59-9795-D26A1DFF7DD0}"/>
              </a:ext>
            </a:extLst>
          </p:cNvPr>
          <p:cNvSpPr>
            <a:spLocks noGrp="1"/>
          </p:cNvSpPr>
          <p:nvPr>
            <p:ph idx="1"/>
          </p:nvPr>
        </p:nvSpPr>
        <p:spPr>
          <a:xfrm>
            <a:off x="0" y="116632"/>
            <a:ext cx="4717648" cy="6741368"/>
          </a:xfrm>
        </p:spPr>
        <p:txBody>
          <a:bodyPr>
            <a:normAutofit fontScale="92500"/>
          </a:bodyPr>
          <a:lstStyle/>
          <a:p>
            <a:r>
              <a:rPr lang="en-US" sz="2800" b="1" dirty="0"/>
              <a:t>Female Athlete Triad </a:t>
            </a:r>
            <a:r>
              <a:rPr lang="en-US" sz="2800" dirty="0"/>
              <a:t>- a neuroendocrine and nutritional syndrome wherein a woman (regular physical exercise practitioner or a medium-to-high performance athlete) experiences deficiencies or issues in energy requirements, menstrual cycle dysfunction, and altered bone mineral density</a:t>
            </a:r>
          </a:p>
          <a:p>
            <a:r>
              <a:rPr lang="en-US" sz="2800" dirty="0"/>
              <a:t>In sports with specific total body mass and aesthetic prototype requirements, body weight control becomes highly significant for athletes</a:t>
            </a:r>
          </a:p>
        </p:txBody>
      </p:sp>
      <p:pic>
        <p:nvPicPr>
          <p:cNvPr id="5" name="Picture 4">
            <a:extLst>
              <a:ext uri="{FF2B5EF4-FFF2-40B4-BE49-F238E27FC236}">
                <a16:creationId xmlns:a16="http://schemas.microsoft.com/office/drawing/2014/main" id="{7D1B0D8D-0AD2-74CF-1F54-C0ABA6C5C28F}"/>
              </a:ext>
            </a:extLst>
          </p:cNvPr>
          <p:cNvPicPr>
            <a:picLocks noChangeAspect="1"/>
          </p:cNvPicPr>
          <p:nvPr/>
        </p:nvPicPr>
        <p:blipFill>
          <a:blip r:embed="rId2"/>
          <a:stretch>
            <a:fillRect/>
          </a:stretch>
        </p:blipFill>
        <p:spPr>
          <a:xfrm>
            <a:off x="4717648" y="1340768"/>
            <a:ext cx="4420414" cy="3701972"/>
          </a:xfrm>
          <a:prstGeom prst="rect">
            <a:avLst/>
          </a:prstGeom>
        </p:spPr>
      </p:pic>
    </p:spTree>
    <p:extLst>
      <p:ext uri="{BB962C8B-B14F-4D97-AF65-F5344CB8AC3E}">
        <p14:creationId xmlns:p14="http://schemas.microsoft.com/office/powerpoint/2010/main" val="4044565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05FA1F-1594-5C59-9795-D26A1DFF7DD0}"/>
              </a:ext>
            </a:extLst>
          </p:cNvPr>
          <p:cNvSpPr>
            <a:spLocks noGrp="1"/>
          </p:cNvSpPr>
          <p:nvPr>
            <p:ph idx="1"/>
          </p:nvPr>
        </p:nvSpPr>
        <p:spPr>
          <a:xfrm>
            <a:off x="0" y="476672"/>
            <a:ext cx="4860032" cy="6381328"/>
          </a:xfrm>
        </p:spPr>
        <p:txBody>
          <a:bodyPr>
            <a:normAutofit lnSpcReduction="10000"/>
          </a:bodyPr>
          <a:lstStyle/>
          <a:p>
            <a:r>
              <a:rPr lang="en-US" sz="2800" dirty="0"/>
              <a:t>The causes that predispose, precipitate, or maintain the “Triad” are multifactorial, including:</a:t>
            </a:r>
          </a:p>
          <a:p>
            <a:pPr>
              <a:buFont typeface="Wingdings" panose="05000000000000000000" pitchFamily="2" charset="2"/>
              <a:buChar char="ü"/>
            </a:pPr>
            <a:r>
              <a:rPr lang="en-US" sz="2800" dirty="0"/>
              <a:t>Issues related to female physiology and alterations in testosterone production in men</a:t>
            </a:r>
          </a:p>
          <a:p>
            <a:pPr>
              <a:buFont typeface="Wingdings" panose="05000000000000000000" pitchFamily="2" charset="2"/>
              <a:buChar char="ü"/>
            </a:pPr>
            <a:r>
              <a:rPr lang="en-US" sz="2800" dirty="0"/>
              <a:t>Eating behavior disorders</a:t>
            </a:r>
          </a:p>
          <a:p>
            <a:pPr>
              <a:buFont typeface="Wingdings" panose="05000000000000000000" pitchFamily="2" charset="2"/>
              <a:buChar char="ü"/>
            </a:pPr>
            <a:r>
              <a:rPr lang="en-US" sz="2800" dirty="0"/>
              <a:t>Intense or strenuous physical exercise, as well as the development of very demanding training cycles in terms of external and internal load programming</a:t>
            </a:r>
          </a:p>
        </p:txBody>
      </p:sp>
      <p:pic>
        <p:nvPicPr>
          <p:cNvPr id="2" name="Picture 1">
            <a:extLst>
              <a:ext uri="{FF2B5EF4-FFF2-40B4-BE49-F238E27FC236}">
                <a16:creationId xmlns:a16="http://schemas.microsoft.com/office/drawing/2014/main" id="{F77CC43E-2CFD-BDE3-64F8-01FF14CD0D7C}"/>
              </a:ext>
            </a:extLst>
          </p:cNvPr>
          <p:cNvPicPr>
            <a:picLocks noChangeAspect="1"/>
          </p:cNvPicPr>
          <p:nvPr/>
        </p:nvPicPr>
        <p:blipFill>
          <a:blip r:embed="rId2"/>
          <a:stretch>
            <a:fillRect/>
          </a:stretch>
        </p:blipFill>
        <p:spPr>
          <a:xfrm>
            <a:off x="4750976" y="1340768"/>
            <a:ext cx="4419983" cy="3700593"/>
          </a:xfrm>
          <a:prstGeom prst="rect">
            <a:avLst/>
          </a:prstGeom>
        </p:spPr>
      </p:pic>
    </p:spTree>
    <p:extLst>
      <p:ext uri="{BB962C8B-B14F-4D97-AF65-F5344CB8AC3E}">
        <p14:creationId xmlns:p14="http://schemas.microsoft.com/office/powerpoint/2010/main" val="3973926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2C8743D3-FFF9-DC59-BA99-1F69DC62B0C1}"/>
              </a:ext>
            </a:extLst>
          </p:cNvPr>
          <p:cNvSpPr>
            <a:spLocks noGrp="1"/>
          </p:cNvSpPr>
          <p:nvPr>
            <p:ph idx="1"/>
          </p:nvPr>
        </p:nvSpPr>
        <p:spPr>
          <a:xfrm>
            <a:off x="35031" y="217254"/>
            <a:ext cx="4856258" cy="6423491"/>
          </a:xfrm>
        </p:spPr>
        <p:txBody>
          <a:bodyPr>
            <a:noAutofit/>
          </a:bodyPr>
          <a:lstStyle/>
          <a:p>
            <a:r>
              <a:rPr lang="en-US" sz="2400" dirty="0"/>
              <a:t>Abnormal eating behaviors include restricting the intake of certain food groups, preoccupation with weight, bingeing and purging (self-induced vomiting and use of laxatives), excessive training, use of diuretics, and even the use of appetite-suppressing drugs.</a:t>
            </a:r>
          </a:p>
          <a:p>
            <a:r>
              <a:rPr lang="en-US" sz="2400" dirty="0"/>
              <a:t>Consequently, the athlete presents with a low energy availability that affects the functional energy requirements (at the basal level) of the body systems and the physiological and cognitive parameters involved in competitive performance in both men and women. </a:t>
            </a:r>
          </a:p>
        </p:txBody>
      </p:sp>
      <p:pic>
        <p:nvPicPr>
          <p:cNvPr id="14" name="Picture 13">
            <a:extLst>
              <a:ext uri="{FF2B5EF4-FFF2-40B4-BE49-F238E27FC236}">
                <a16:creationId xmlns:a16="http://schemas.microsoft.com/office/drawing/2014/main" id="{1EEF982E-BF0F-B216-440E-3239EEEC6BBB}"/>
              </a:ext>
            </a:extLst>
          </p:cNvPr>
          <p:cNvPicPr>
            <a:picLocks noChangeAspect="1"/>
          </p:cNvPicPr>
          <p:nvPr/>
        </p:nvPicPr>
        <p:blipFill>
          <a:blip r:embed="rId2"/>
          <a:stretch>
            <a:fillRect/>
          </a:stretch>
        </p:blipFill>
        <p:spPr>
          <a:xfrm>
            <a:off x="5008838" y="3717033"/>
            <a:ext cx="3816424" cy="2289854"/>
          </a:xfrm>
          <a:prstGeom prst="rect">
            <a:avLst/>
          </a:prstGeom>
        </p:spPr>
      </p:pic>
      <p:pic>
        <p:nvPicPr>
          <p:cNvPr id="15" name="Picture 14">
            <a:extLst>
              <a:ext uri="{FF2B5EF4-FFF2-40B4-BE49-F238E27FC236}">
                <a16:creationId xmlns:a16="http://schemas.microsoft.com/office/drawing/2014/main" id="{D739D781-0B29-18BD-E5BE-56ECA5C64A69}"/>
              </a:ext>
            </a:extLst>
          </p:cNvPr>
          <p:cNvPicPr>
            <a:picLocks noChangeAspect="1"/>
          </p:cNvPicPr>
          <p:nvPr/>
        </p:nvPicPr>
        <p:blipFill>
          <a:blip r:embed="rId3"/>
          <a:stretch>
            <a:fillRect/>
          </a:stretch>
        </p:blipFill>
        <p:spPr>
          <a:xfrm>
            <a:off x="5004047" y="548680"/>
            <a:ext cx="3894517" cy="2592288"/>
          </a:xfrm>
          <a:prstGeom prst="rect">
            <a:avLst/>
          </a:prstGeom>
        </p:spPr>
      </p:pic>
    </p:spTree>
    <p:extLst>
      <p:ext uri="{BB962C8B-B14F-4D97-AF65-F5344CB8AC3E}">
        <p14:creationId xmlns:p14="http://schemas.microsoft.com/office/powerpoint/2010/main" val="3882065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369B9-6504-AFA4-F963-81003A6AE7BE}"/>
              </a:ext>
            </a:extLst>
          </p:cNvPr>
          <p:cNvSpPr>
            <a:spLocks noGrp="1"/>
          </p:cNvSpPr>
          <p:nvPr>
            <p:ph type="title"/>
          </p:nvPr>
        </p:nvSpPr>
        <p:spPr>
          <a:xfrm>
            <a:off x="0" y="-265212"/>
            <a:ext cx="9144000" cy="836712"/>
          </a:xfrm>
        </p:spPr>
        <p:txBody>
          <a:bodyPr>
            <a:noAutofit/>
          </a:bodyPr>
          <a:lstStyle/>
          <a:p>
            <a:r>
              <a:rPr lang="en-US" sz="2800" dirty="0"/>
              <a:t>Key dates in the history of sport and exercise psychology</a:t>
            </a:r>
          </a:p>
        </p:txBody>
      </p:sp>
      <p:pic>
        <p:nvPicPr>
          <p:cNvPr id="5" name="Picture 4">
            <a:extLst>
              <a:ext uri="{FF2B5EF4-FFF2-40B4-BE49-F238E27FC236}">
                <a16:creationId xmlns:a16="http://schemas.microsoft.com/office/drawing/2014/main" id="{D3C605D8-6AF1-254E-ACFF-5E1D4E93EEE8}"/>
              </a:ext>
            </a:extLst>
          </p:cNvPr>
          <p:cNvPicPr>
            <a:picLocks noChangeAspect="1"/>
          </p:cNvPicPr>
          <p:nvPr/>
        </p:nvPicPr>
        <p:blipFill rotWithShape="1">
          <a:blip r:embed="rId2"/>
          <a:srcRect l="31888" t="19607" r="40550" b="17785"/>
          <a:stretch/>
        </p:blipFill>
        <p:spPr>
          <a:xfrm>
            <a:off x="1763688" y="410493"/>
            <a:ext cx="5040560" cy="6437312"/>
          </a:xfrm>
          <a:prstGeom prst="rect">
            <a:avLst/>
          </a:prstGeom>
        </p:spPr>
      </p:pic>
    </p:spTree>
    <p:extLst>
      <p:ext uri="{BB962C8B-B14F-4D97-AF65-F5344CB8AC3E}">
        <p14:creationId xmlns:p14="http://schemas.microsoft.com/office/powerpoint/2010/main" val="4289844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139AE3-8D3F-99CD-015F-BD3615181C93}"/>
              </a:ext>
            </a:extLst>
          </p:cNvPr>
          <p:cNvSpPr>
            <a:spLocks noGrp="1"/>
          </p:cNvSpPr>
          <p:nvPr>
            <p:ph idx="1"/>
          </p:nvPr>
        </p:nvSpPr>
        <p:spPr>
          <a:xfrm>
            <a:off x="35525" y="260648"/>
            <a:ext cx="9108475" cy="4525963"/>
          </a:xfrm>
        </p:spPr>
        <p:txBody>
          <a:bodyPr>
            <a:normAutofit/>
          </a:bodyPr>
          <a:lstStyle/>
          <a:p>
            <a:r>
              <a:rPr lang="en-US" sz="2800" dirty="0"/>
              <a:t>Many prominent athletes and coaches believe that although sport is played with the body, it is won in the mind. If so, sport offers psychologists an exciting opportunity to develop academic theories (e.g., about how expert athletes differ from novices in a variety of mental skills) and practical strategies (e.g., teaching athletes how to cope with pressure situations) about mental aspects of skilled performance.</a:t>
            </a:r>
          </a:p>
          <a:p>
            <a:r>
              <a:rPr lang="en-US" sz="2800" dirty="0"/>
              <a:t>This idea applies both to individual and to team sports.</a:t>
            </a:r>
          </a:p>
        </p:txBody>
      </p:sp>
      <p:pic>
        <p:nvPicPr>
          <p:cNvPr id="4" name="Picture 3">
            <a:extLst>
              <a:ext uri="{FF2B5EF4-FFF2-40B4-BE49-F238E27FC236}">
                <a16:creationId xmlns:a16="http://schemas.microsoft.com/office/drawing/2014/main" id="{1D69C535-3AD4-A940-2545-A89D015197C0}"/>
              </a:ext>
            </a:extLst>
          </p:cNvPr>
          <p:cNvPicPr>
            <a:picLocks noChangeAspect="1"/>
          </p:cNvPicPr>
          <p:nvPr/>
        </p:nvPicPr>
        <p:blipFill>
          <a:blip r:embed="rId2"/>
          <a:stretch>
            <a:fillRect/>
          </a:stretch>
        </p:blipFill>
        <p:spPr>
          <a:xfrm>
            <a:off x="5004048" y="4195272"/>
            <a:ext cx="4104427" cy="2662728"/>
          </a:xfrm>
          <a:prstGeom prst="rect">
            <a:avLst/>
          </a:prstGeom>
        </p:spPr>
      </p:pic>
    </p:spTree>
    <p:extLst>
      <p:ext uri="{BB962C8B-B14F-4D97-AF65-F5344CB8AC3E}">
        <p14:creationId xmlns:p14="http://schemas.microsoft.com/office/powerpoint/2010/main" val="4219268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97322F-F4F6-DDA8-2FFC-A52552EFD5DF}"/>
              </a:ext>
            </a:extLst>
          </p:cNvPr>
          <p:cNvPicPr>
            <a:picLocks noChangeAspect="1"/>
          </p:cNvPicPr>
          <p:nvPr/>
        </p:nvPicPr>
        <p:blipFill rotWithShape="1">
          <a:blip r:embed="rId2"/>
          <a:srcRect l="12201" t="12182" r="12988" b="7981"/>
          <a:stretch/>
        </p:blipFill>
        <p:spPr>
          <a:xfrm>
            <a:off x="117274" y="1416601"/>
            <a:ext cx="9036496" cy="5421898"/>
          </a:xfrm>
          <a:prstGeom prst="rect">
            <a:avLst/>
          </a:prstGeom>
        </p:spPr>
      </p:pic>
      <p:sp>
        <p:nvSpPr>
          <p:cNvPr id="10" name="TextBox 9">
            <a:extLst>
              <a:ext uri="{FF2B5EF4-FFF2-40B4-BE49-F238E27FC236}">
                <a16:creationId xmlns:a16="http://schemas.microsoft.com/office/drawing/2014/main" id="{8AAE2A7B-ADE4-3DFD-FDEF-36029C79EE5F}"/>
              </a:ext>
            </a:extLst>
          </p:cNvPr>
          <p:cNvSpPr txBox="1"/>
          <p:nvPr/>
        </p:nvSpPr>
        <p:spPr>
          <a:xfrm>
            <a:off x="0" y="240689"/>
            <a:ext cx="9143999" cy="1077218"/>
          </a:xfrm>
          <a:prstGeom prst="rect">
            <a:avLst/>
          </a:prstGeom>
          <a:noFill/>
        </p:spPr>
        <p:txBody>
          <a:bodyPr wrap="square">
            <a:spAutoFit/>
          </a:bodyPr>
          <a:lstStyle/>
          <a:p>
            <a:pPr algn="ctr"/>
            <a:r>
              <a:rPr lang="en-US" sz="3200" dirty="0"/>
              <a:t>A conceptual map of sport and exercise psychology research topics</a:t>
            </a:r>
          </a:p>
        </p:txBody>
      </p:sp>
    </p:spTree>
    <p:extLst>
      <p:ext uri="{BB962C8B-B14F-4D97-AF65-F5344CB8AC3E}">
        <p14:creationId xmlns:p14="http://schemas.microsoft.com/office/powerpoint/2010/main" val="1780501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6521-10B6-7394-E950-46A62FAAA282}"/>
              </a:ext>
            </a:extLst>
          </p:cNvPr>
          <p:cNvSpPr>
            <a:spLocks noGrp="1"/>
          </p:cNvSpPr>
          <p:nvPr>
            <p:ph type="title"/>
          </p:nvPr>
        </p:nvSpPr>
        <p:spPr>
          <a:xfrm>
            <a:off x="-24332" y="188640"/>
            <a:ext cx="9168332" cy="1143000"/>
          </a:xfrm>
        </p:spPr>
        <p:txBody>
          <a:bodyPr>
            <a:normAutofit/>
          </a:bodyPr>
          <a:lstStyle/>
          <a:p>
            <a:r>
              <a:rPr lang="en-US" sz="3200" dirty="0"/>
              <a:t>The knowledge map of sport and exercise psychology</a:t>
            </a:r>
          </a:p>
        </p:txBody>
      </p:sp>
      <p:pic>
        <p:nvPicPr>
          <p:cNvPr id="5" name="Picture 4">
            <a:extLst>
              <a:ext uri="{FF2B5EF4-FFF2-40B4-BE49-F238E27FC236}">
                <a16:creationId xmlns:a16="http://schemas.microsoft.com/office/drawing/2014/main" id="{89DC76EA-AAC4-CECA-251E-4E0616CF6A15}"/>
              </a:ext>
            </a:extLst>
          </p:cNvPr>
          <p:cNvPicPr>
            <a:picLocks noChangeAspect="1"/>
          </p:cNvPicPr>
          <p:nvPr/>
        </p:nvPicPr>
        <p:blipFill rotWithShape="1">
          <a:blip r:embed="rId2"/>
          <a:srcRect l="13775" t="20586" r="15350" b="19185"/>
          <a:stretch/>
        </p:blipFill>
        <p:spPr>
          <a:xfrm>
            <a:off x="73431" y="1916832"/>
            <a:ext cx="9070569" cy="4333718"/>
          </a:xfrm>
          <a:prstGeom prst="rect">
            <a:avLst/>
          </a:prstGeom>
        </p:spPr>
      </p:pic>
    </p:spTree>
    <p:extLst>
      <p:ext uri="{BB962C8B-B14F-4D97-AF65-F5344CB8AC3E}">
        <p14:creationId xmlns:p14="http://schemas.microsoft.com/office/powerpoint/2010/main" val="3015702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A0E20F-EEBC-89C5-F8F5-262E04034884}"/>
              </a:ext>
            </a:extLst>
          </p:cNvPr>
          <p:cNvSpPr>
            <a:spLocks noGrp="1"/>
          </p:cNvSpPr>
          <p:nvPr>
            <p:ph idx="1"/>
          </p:nvPr>
        </p:nvSpPr>
        <p:spPr>
          <a:xfrm>
            <a:off x="457200" y="332656"/>
            <a:ext cx="8229600" cy="4525963"/>
          </a:xfrm>
        </p:spPr>
        <p:txBody>
          <a:bodyPr>
            <a:normAutofit/>
          </a:bodyPr>
          <a:lstStyle/>
          <a:p>
            <a:pPr marL="0" indent="0">
              <a:buNone/>
            </a:pPr>
            <a:r>
              <a:rPr lang="en-US" sz="2800" i="1" dirty="0"/>
              <a:t>The bottom line is that this is a very mental game. Everybody is strong, everybody is pushing hard. But the difference between the top players is the mental ability to cope with the pressure and hit the right shots at the right time and stay calm in the moments when you need to stay calm. </a:t>
            </a:r>
          </a:p>
          <a:p>
            <a:pPr marL="0" indent="0">
              <a:buNone/>
            </a:pPr>
            <a:r>
              <a:rPr lang="en-US" sz="2800" b="1" dirty="0"/>
              <a:t>Novak Djokovic</a:t>
            </a:r>
            <a:r>
              <a:rPr lang="en-US" sz="2800" dirty="0"/>
              <a:t>, current world number 1 tennis player</a:t>
            </a:r>
          </a:p>
        </p:txBody>
      </p:sp>
      <p:pic>
        <p:nvPicPr>
          <p:cNvPr id="4" name="Picture 3">
            <a:extLst>
              <a:ext uri="{FF2B5EF4-FFF2-40B4-BE49-F238E27FC236}">
                <a16:creationId xmlns:a16="http://schemas.microsoft.com/office/drawing/2014/main" id="{677210ED-A03D-01D0-DFBC-04539E839B68}"/>
              </a:ext>
            </a:extLst>
          </p:cNvPr>
          <p:cNvPicPr>
            <a:picLocks noChangeAspect="1"/>
          </p:cNvPicPr>
          <p:nvPr/>
        </p:nvPicPr>
        <p:blipFill>
          <a:blip r:embed="rId2"/>
          <a:stretch>
            <a:fillRect/>
          </a:stretch>
        </p:blipFill>
        <p:spPr>
          <a:xfrm>
            <a:off x="2195736" y="3861048"/>
            <a:ext cx="4178990" cy="2780928"/>
          </a:xfrm>
          <a:prstGeom prst="rect">
            <a:avLst/>
          </a:prstGeom>
        </p:spPr>
      </p:pic>
    </p:spTree>
    <p:extLst>
      <p:ext uri="{BB962C8B-B14F-4D97-AF65-F5344CB8AC3E}">
        <p14:creationId xmlns:p14="http://schemas.microsoft.com/office/powerpoint/2010/main" val="1193122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74A340-658C-F95D-5BA4-660D35CE2798}"/>
              </a:ext>
            </a:extLst>
          </p:cNvPr>
          <p:cNvSpPr>
            <a:spLocks noGrp="1"/>
          </p:cNvSpPr>
          <p:nvPr>
            <p:ph idx="1"/>
          </p:nvPr>
        </p:nvSpPr>
        <p:spPr>
          <a:xfrm>
            <a:off x="0" y="476672"/>
            <a:ext cx="9144000" cy="6120680"/>
          </a:xfrm>
        </p:spPr>
        <p:txBody>
          <a:bodyPr>
            <a:normAutofit/>
          </a:bodyPr>
          <a:lstStyle/>
          <a:p>
            <a:r>
              <a:rPr lang="en-US" sz="2800" dirty="0"/>
              <a:t>If mental processes are crucial for athletic success, psychologists should be able to help sports competitors to enhance their athletic performance by providing them with practical advice on how to do their best when it matters most. </a:t>
            </a:r>
          </a:p>
          <a:p>
            <a:r>
              <a:rPr lang="en-US" sz="2800" dirty="0"/>
              <a:t>Influenced by this possibility, increasing numbers of athletes, coaches and teams have turned to sport psychologists in an effort to gain a winning edge over their rivals.</a:t>
            </a:r>
          </a:p>
          <a:p>
            <a:r>
              <a:rPr lang="en-US" sz="2800" dirty="0"/>
              <a:t>Interest in consulting psychologists is particularly noticeable at the elite grade of sport performance where minimal differences exist between competitors in technical ability and/or physical fitness</a:t>
            </a:r>
          </a:p>
        </p:txBody>
      </p:sp>
    </p:spTree>
    <p:extLst>
      <p:ext uri="{BB962C8B-B14F-4D97-AF65-F5344CB8AC3E}">
        <p14:creationId xmlns:p14="http://schemas.microsoft.com/office/powerpoint/2010/main" val="1366153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51708D-00F3-2C3B-755B-9DCB179BDA43}"/>
              </a:ext>
            </a:extLst>
          </p:cNvPr>
          <p:cNvSpPr>
            <a:spLocks noGrp="1"/>
          </p:cNvSpPr>
          <p:nvPr>
            <p:ph idx="1"/>
          </p:nvPr>
        </p:nvSpPr>
        <p:spPr>
          <a:xfrm>
            <a:off x="-27642" y="296463"/>
            <a:ext cx="9144000" cy="5721499"/>
          </a:xfrm>
        </p:spPr>
        <p:txBody>
          <a:bodyPr>
            <a:normAutofit/>
          </a:bodyPr>
          <a:lstStyle/>
          <a:p>
            <a:pPr marL="0" indent="0">
              <a:buNone/>
            </a:pPr>
            <a:r>
              <a:rPr lang="en-US" sz="2800" dirty="0"/>
              <a:t>Sport scientists typically distinguish between four hypothetical aspects of athletic performance: </a:t>
            </a:r>
          </a:p>
          <a:p>
            <a:r>
              <a:rPr lang="en-US" sz="2800" b="1" dirty="0"/>
              <a:t>Physical</a:t>
            </a:r>
            <a:r>
              <a:rPr lang="en-US" sz="2800" dirty="0"/>
              <a:t> (as fitness, strength and stamina which can be measured objectively)</a:t>
            </a:r>
          </a:p>
          <a:p>
            <a:r>
              <a:rPr lang="en-US" sz="2800" b="1" dirty="0"/>
              <a:t>Technical</a:t>
            </a:r>
            <a:r>
              <a:rPr lang="en-US" sz="2800" dirty="0"/>
              <a:t> (refer mainly to the proficiency with which athletes can execute fundamental skills required by their specialist sport) </a:t>
            </a:r>
          </a:p>
          <a:p>
            <a:r>
              <a:rPr lang="en-US" sz="2800" b="1" dirty="0"/>
              <a:t>Tactical</a:t>
            </a:r>
            <a:r>
              <a:rPr lang="en-US" sz="2800" dirty="0"/>
              <a:t> (concerns strategic aspects of athletic performance, included skills as planning and decision making)</a:t>
            </a:r>
          </a:p>
          <a:p>
            <a:r>
              <a:rPr lang="en-US" sz="2800" b="1" dirty="0"/>
              <a:t>Psychological</a:t>
            </a:r>
            <a:r>
              <a:rPr lang="en-US" sz="2800" dirty="0"/>
              <a:t> </a:t>
            </a:r>
          </a:p>
          <a:p>
            <a:endParaRPr lang="en-US" sz="2800" dirty="0"/>
          </a:p>
        </p:txBody>
      </p:sp>
      <p:pic>
        <p:nvPicPr>
          <p:cNvPr id="4" name="Picture 3">
            <a:extLst>
              <a:ext uri="{FF2B5EF4-FFF2-40B4-BE49-F238E27FC236}">
                <a16:creationId xmlns:a16="http://schemas.microsoft.com/office/drawing/2014/main" id="{37724B97-5EDE-2792-FDFB-C31F007679DA}"/>
              </a:ext>
            </a:extLst>
          </p:cNvPr>
          <p:cNvPicPr>
            <a:picLocks noChangeAspect="1"/>
          </p:cNvPicPr>
          <p:nvPr/>
        </p:nvPicPr>
        <p:blipFill>
          <a:blip r:embed="rId2"/>
          <a:stretch>
            <a:fillRect/>
          </a:stretch>
        </p:blipFill>
        <p:spPr>
          <a:xfrm>
            <a:off x="3707904" y="4501802"/>
            <a:ext cx="4929758" cy="2356198"/>
          </a:xfrm>
          <a:prstGeom prst="rect">
            <a:avLst/>
          </a:prstGeom>
        </p:spPr>
      </p:pic>
    </p:spTree>
    <p:extLst>
      <p:ext uri="{BB962C8B-B14F-4D97-AF65-F5344CB8AC3E}">
        <p14:creationId xmlns:p14="http://schemas.microsoft.com/office/powerpoint/2010/main" val="2867826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1423</Words>
  <Application>Microsoft Office PowerPoint</Application>
  <PresentationFormat>On-screen Show (4:3)</PresentationFormat>
  <Paragraphs>82</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Wingdings</vt:lpstr>
      <vt:lpstr>Office Theme</vt:lpstr>
      <vt:lpstr>Psychology of sport and exercise</vt:lpstr>
      <vt:lpstr>PowerPoint Presentation</vt:lpstr>
      <vt:lpstr>Key dates in the history of sport and exercise psychology</vt:lpstr>
      <vt:lpstr>PowerPoint Presentation</vt:lpstr>
      <vt:lpstr>PowerPoint Presentation</vt:lpstr>
      <vt:lpstr>The knowledge map of sport and exercise psychology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Therapeutic Interventions: Sports Practices in Clinical Settings</vt:lpstr>
      <vt:lpstr>Sports Therapy in Treating Mental Health Disorders</vt:lpstr>
      <vt:lpstr>PowerPoint Presentation</vt:lpstr>
      <vt:lpstr>Social Dynamics in Sports</vt:lpstr>
      <vt:lpstr>Environmental Influences</vt:lpstr>
      <vt:lpstr>PowerPoint Presentation</vt:lpstr>
      <vt:lpstr>The Double-Edged Sword: Recognizing and Addressing Exercise Addiction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Појам стреса и повезаност стреса и физичке активности</dc:title>
  <dc:creator>user</dc:creator>
  <cp:lastModifiedBy>Editor</cp:lastModifiedBy>
  <cp:revision>118</cp:revision>
  <dcterms:created xsi:type="dcterms:W3CDTF">2024-05-17T21:35:26Z</dcterms:created>
  <dcterms:modified xsi:type="dcterms:W3CDTF">2024-05-30T10:40:57Z</dcterms:modified>
</cp:coreProperties>
</file>